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5" r:id="rId9"/>
    <p:sldId id="261" r:id="rId10"/>
    <p:sldId id="26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4" r:id="rId27"/>
    <p:sldId id="281" r:id="rId28"/>
    <p:sldId id="282" r:id="rId29"/>
    <p:sldId id="286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ACFE-2A59-4B92-9EA4-6000404C0EE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93BD-ACDA-4A92-AB39-CF6EBF98D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ACFE-2A59-4B92-9EA4-6000404C0EE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93BD-ACDA-4A92-AB39-CF6EBF98D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ACFE-2A59-4B92-9EA4-6000404C0EE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93BD-ACDA-4A92-AB39-CF6EBF98D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ACFE-2A59-4B92-9EA4-6000404C0EE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93BD-ACDA-4A92-AB39-CF6EBF98D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ACFE-2A59-4B92-9EA4-6000404C0EE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93BD-ACDA-4A92-AB39-CF6EBF98D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ACFE-2A59-4B92-9EA4-6000404C0EE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93BD-ACDA-4A92-AB39-CF6EBF98D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ACFE-2A59-4B92-9EA4-6000404C0EE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93BD-ACDA-4A92-AB39-CF6EBF98D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ACFE-2A59-4B92-9EA4-6000404C0EE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93BD-ACDA-4A92-AB39-CF6EBF98D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ACFE-2A59-4B92-9EA4-6000404C0EE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93BD-ACDA-4A92-AB39-CF6EBF98D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ACFE-2A59-4B92-9EA4-6000404C0EE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93BD-ACDA-4A92-AB39-CF6EBF98D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ACFE-2A59-4B92-9EA4-6000404C0EE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93BD-ACDA-4A92-AB39-CF6EBF98D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2ACFE-2A59-4B92-9EA4-6000404C0EE8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E93BD-ACDA-4A92-AB39-CF6EBF98D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RECURRENT DISSEMINATED ABDOMINAL HYDATID CYST IN AN IMMUNOSUPPRESSED INDIVIDUAL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r"/>
            <a:r>
              <a:rPr lang="en-US" dirty="0"/>
              <a:t>         Dr </a:t>
            </a:r>
            <a:r>
              <a:rPr lang="en-US" dirty="0" err="1"/>
              <a:t>Arun</a:t>
            </a:r>
            <a:endParaRPr lang="en-US" dirty="0"/>
          </a:p>
          <a:p>
            <a:pPr algn="r"/>
            <a:r>
              <a:rPr lang="en-US" dirty="0"/>
              <a:t>                            Dr </a:t>
            </a:r>
            <a:r>
              <a:rPr lang="en-US" dirty="0" err="1"/>
              <a:t>Rajkumar</a:t>
            </a:r>
            <a:r>
              <a:rPr lang="en-US" dirty="0"/>
              <a:t> Solomon’s unit</a:t>
            </a:r>
          </a:p>
          <a:p>
            <a:pPr algn="r"/>
            <a:r>
              <a:rPr lang="en-US" dirty="0"/>
              <a:t>              Institute of Medical Gastroenterology</a:t>
            </a:r>
          </a:p>
          <a:p>
            <a:pPr algn="r"/>
            <a:r>
              <a:rPr lang="en-US" dirty="0"/>
              <a:t>Madras medical college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CT Report</a:t>
            </a:r>
          </a:p>
        </p:txBody>
      </p:sp>
      <p:pic>
        <p:nvPicPr>
          <p:cNvPr id="3074" name="Picture 2" descr="F:\IMG_20181227_161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CHEST</a:t>
            </a:r>
          </a:p>
        </p:txBody>
      </p:sp>
      <p:pic>
        <p:nvPicPr>
          <p:cNvPr id="6146" name="Picture 2" descr="F:\IMG_20181227_160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52401" y="1447800"/>
            <a:ext cx="8915399" cy="5257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Conscious oriented</a:t>
            </a:r>
          </a:p>
          <a:p>
            <a:r>
              <a:rPr lang="en-US" dirty="0" err="1"/>
              <a:t>Marfanoid</a:t>
            </a:r>
            <a:r>
              <a:rPr lang="en-US" dirty="0"/>
              <a:t> </a:t>
            </a:r>
            <a:r>
              <a:rPr lang="en-US" dirty="0" err="1"/>
              <a:t>habitus</a:t>
            </a:r>
            <a:endParaRPr lang="en-US" dirty="0"/>
          </a:p>
          <a:p>
            <a:r>
              <a:rPr lang="en-US" dirty="0"/>
              <a:t>Pallor +</a:t>
            </a:r>
          </a:p>
          <a:p>
            <a:r>
              <a:rPr lang="en-US" dirty="0"/>
              <a:t>No pedal </a:t>
            </a:r>
            <a:r>
              <a:rPr lang="en-US" dirty="0" err="1"/>
              <a:t>oedema</a:t>
            </a:r>
            <a:r>
              <a:rPr lang="en-US" dirty="0"/>
              <a:t>, jaundice, clubbing, </a:t>
            </a:r>
            <a:r>
              <a:rPr lang="en-US" dirty="0" err="1"/>
              <a:t>lymphadenopathy</a:t>
            </a:r>
            <a:endParaRPr lang="en-US" dirty="0"/>
          </a:p>
          <a:p>
            <a:r>
              <a:rPr lang="en-US" dirty="0"/>
              <a:t>Inguinal swelling right side+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Generalised</a:t>
            </a:r>
            <a:r>
              <a:rPr lang="en-US" dirty="0"/>
              <a:t> abdominal distension</a:t>
            </a:r>
          </a:p>
          <a:p>
            <a:r>
              <a:rPr lang="en-US" dirty="0" err="1"/>
              <a:t>Hepatomegaly</a:t>
            </a:r>
            <a:r>
              <a:rPr lang="en-US" dirty="0"/>
              <a:t>- firm, irregular, irregular borders, nodular surface, </a:t>
            </a:r>
            <a:r>
              <a:rPr lang="en-US" dirty="0" err="1">
                <a:solidFill>
                  <a:srgbClr val="FF0000"/>
                </a:solidFill>
              </a:rPr>
              <a:t>hydatid</a:t>
            </a:r>
            <a:r>
              <a:rPr lang="en-US" dirty="0">
                <a:solidFill>
                  <a:srgbClr val="FF0000"/>
                </a:solidFill>
              </a:rPr>
              <a:t> thrill+</a:t>
            </a:r>
          </a:p>
          <a:p>
            <a:r>
              <a:rPr lang="en-US" dirty="0"/>
              <a:t>Multiple abdominal swellings</a:t>
            </a:r>
          </a:p>
          <a:p>
            <a:r>
              <a:rPr lang="en-US" dirty="0"/>
              <a:t>No free fluid</a:t>
            </a:r>
          </a:p>
          <a:p>
            <a:r>
              <a:rPr lang="en-US" dirty="0" err="1"/>
              <a:t>Splenomegaly</a:t>
            </a:r>
            <a:endParaRPr lang="en-US" dirty="0"/>
          </a:p>
          <a:p>
            <a:endParaRPr lang="en-US" dirty="0"/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 vesicular breath sounds</a:t>
            </a:r>
          </a:p>
          <a:p>
            <a:r>
              <a:rPr lang="en-US" dirty="0"/>
              <a:t>S1,S2 heard normally</a:t>
            </a:r>
          </a:p>
          <a:p>
            <a:r>
              <a:rPr lang="en-US" dirty="0"/>
              <a:t>No focal neurological deficits</a:t>
            </a:r>
          </a:p>
          <a:p>
            <a:r>
              <a:rPr lang="en-US" dirty="0"/>
              <a:t> </a:t>
            </a:r>
            <a:r>
              <a:rPr lang="en-US" dirty="0" err="1"/>
              <a:t>Rt</a:t>
            </a:r>
            <a:r>
              <a:rPr lang="en-US" dirty="0"/>
              <a:t> Inguinal swelling+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CBC-9/11000/2.5 </a:t>
            </a:r>
          </a:p>
          <a:p>
            <a:r>
              <a:rPr lang="en-US" dirty="0"/>
              <a:t>LFT-0.9/0.6/32/24/56/7.2/3.6</a:t>
            </a:r>
          </a:p>
          <a:p>
            <a:r>
              <a:rPr lang="en-US" dirty="0"/>
              <a:t>RFT-23/1.2</a:t>
            </a:r>
          </a:p>
          <a:p>
            <a:r>
              <a:rPr lang="en-US" dirty="0"/>
              <a:t>ESR-12</a:t>
            </a:r>
          </a:p>
          <a:p>
            <a:r>
              <a:rPr lang="en-US" dirty="0"/>
              <a:t>P smear-</a:t>
            </a:r>
            <a:r>
              <a:rPr lang="en-US" dirty="0" err="1"/>
              <a:t>microcytic</a:t>
            </a:r>
            <a:r>
              <a:rPr lang="en-US" dirty="0"/>
              <a:t> </a:t>
            </a:r>
            <a:r>
              <a:rPr lang="en-US" dirty="0" err="1"/>
              <a:t>hypochromic</a:t>
            </a:r>
            <a:r>
              <a:rPr lang="en-US" dirty="0"/>
              <a:t> </a:t>
            </a:r>
            <a:r>
              <a:rPr lang="en-US" dirty="0" err="1"/>
              <a:t>anaemia</a:t>
            </a:r>
            <a:endParaRPr lang="en-US" dirty="0"/>
          </a:p>
          <a:p>
            <a:r>
              <a:rPr lang="en-US" dirty="0"/>
              <a:t>Stool routine ,C&amp;S </a:t>
            </a:r>
            <a:r>
              <a:rPr lang="en-US" dirty="0">
                <a:sym typeface="Wingdings" pitchFamily="2" charset="2"/>
              </a:rPr>
              <a:t> negative</a:t>
            </a:r>
          </a:p>
          <a:p>
            <a:r>
              <a:rPr lang="en-US" dirty="0">
                <a:sym typeface="Wingdings" pitchFamily="2" charset="2"/>
              </a:rPr>
              <a:t>Stool occult blood-negative</a:t>
            </a:r>
          </a:p>
          <a:p>
            <a:r>
              <a:rPr lang="en-US" dirty="0">
                <a:sym typeface="Wingdings" pitchFamily="2" charset="2"/>
              </a:rPr>
              <a:t>ELISA for </a:t>
            </a:r>
            <a:r>
              <a:rPr lang="en-US" dirty="0" err="1">
                <a:sym typeface="Wingdings" pitchFamily="2" charset="2"/>
              </a:rPr>
              <a:t>echinococcusnegative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LYTIC LESIONS IN PELVIS</a:t>
            </a:r>
          </a:p>
        </p:txBody>
      </p:sp>
      <p:pic>
        <p:nvPicPr>
          <p:cNvPr id="7170" name="Picture 2" descr="F:\IMG_20181229_123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F:\IMG_20181229_1236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8229599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F:\IMG_20181229_123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952"/>
          <a:stretch>
            <a:fillRect/>
          </a:stretch>
        </p:blipFill>
        <p:spPr bwMode="auto">
          <a:xfrm>
            <a:off x="1219200" y="1295400"/>
            <a:ext cx="70104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CHEST</a:t>
            </a:r>
          </a:p>
        </p:txBody>
      </p:sp>
      <p:pic>
        <p:nvPicPr>
          <p:cNvPr id="10242" name="Picture 2" descr="F:\IMG_20190105_1107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8153399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36 yr old man with history of gradually progressive abdominal distension for 1 month</a:t>
            </a:r>
          </a:p>
          <a:p>
            <a:r>
              <a:rPr lang="en-US" dirty="0"/>
              <a:t> ex sheep </a:t>
            </a:r>
            <a:r>
              <a:rPr lang="en-US" dirty="0" err="1"/>
              <a:t>rearer</a:t>
            </a:r>
            <a:r>
              <a:rPr lang="en-US" dirty="0"/>
              <a:t> by profession</a:t>
            </a:r>
          </a:p>
          <a:p>
            <a:r>
              <a:rPr lang="en-US" dirty="0"/>
              <a:t> no associated abdominal pain</a:t>
            </a:r>
          </a:p>
          <a:p>
            <a:r>
              <a:rPr lang="en-US" dirty="0"/>
              <a:t> no h/o jaundice, loss of appetite, loss of weight.</a:t>
            </a:r>
          </a:p>
          <a:p>
            <a:r>
              <a:rPr lang="en-US" dirty="0"/>
              <a:t> no history of vomiting, diarrhea 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ABDOMEN</a:t>
            </a:r>
          </a:p>
        </p:txBody>
      </p:sp>
      <p:pic>
        <p:nvPicPr>
          <p:cNvPr id="11266" name="Picture 2" descr="F:\IMG_20181227_160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8305799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F:\IMG_20181227_160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381999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F:\IMG_20181227_1608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600200"/>
            <a:ext cx="83058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Pelvic bone cyst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496" t="10102" r="17816" b="5717"/>
          <a:stretch>
            <a:fillRect/>
          </a:stretch>
        </p:blipFill>
        <p:spPr bwMode="auto">
          <a:xfrm>
            <a:off x="457200" y="1447800"/>
            <a:ext cx="8229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Abdomen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Disseminated abdominal </a:t>
            </a:r>
            <a:r>
              <a:rPr lang="en-US" dirty="0" err="1"/>
              <a:t>hydatid</a:t>
            </a:r>
            <a:r>
              <a:rPr lang="en-US" dirty="0"/>
              <a:t> disease</a:t>
            </a:r>
          </a:p>
          <a:p>
            <a:r>
              <a:rPr lang="en-US" dirty="0"/>
              <a:t>Multiple hepatic </a:t>
            </a:r>
            <a:r>
              <a:rPr lang="en-US" dirty="0" err="1"/>
              <a:t>hydatid</a:t>
            </a:r>
            <a:r>
              <a:rPr lang="en-US" dirty="0"/>
              <a:t> cyst(type 2a ,type 2b)</a:t>
            </a:r>
          </a:p>
          <a:p>
            <a:r>
              <a:rPr lang="en-US" dirty="0"/>
              <a:t>Peritoneal </a:t>
            </a:r>
            <a:r>
              <a:rPr lang="en-US" dirty="0" err="1"/>
              <a:t>hydatidosis</a:t>
            </a:r>
            <a:r>
              <a:rPr lang="en-US" dirty="0"/>
              <a:t>(type 2a,type 2b)</a:t>
            </a:r>
          </a:p>
          <a:p>
            <a:r>
              <a:rPr lang="en-US" dirty="0"/>
              <a:t>Subcutaneous </a:t>
            </a:r>
            <a:r>
              <a:rPr lang="en-US" dirty="0" err="1"/>
              <a:t>hydatid</a:t>
            </a:r>
            <a:r>
              <a:rPr lang="en-US" dirty="0"/>
              <a:t> </a:t>
            </a:r>
          </a:p>
          <a:p>
            <a:r>
              <a:rPr lang="en-US" dirty="0"/>
              <a:t>Multiple </a:t>
            </a:r>
            <a:r>
              <a:rPr lang="en-US" dirty="0" err="1"/>
              <a:t>splenic</a:t>
            </a:r>
            <a:r>
              <a:rPr lang="en-US" dirty="0"/>
              <a:t> </a:t>
            </a:r>
            <a:r>
              <a:rPr lang="en-US" dirty="0" err="1"/>
              <a:t>hydatid</a:t>
            </a:r>
            <a:r>
              <a:rPr lang="en-US" dirty="0"/>
              <a:t> with calcifications</a:t>
            </a:r>
          </a:p>
          <a:p>
            <a:r>
              <a:rPr lang="en-US" dirty="0"/>
              <a:t>Multiple </a:t>
            </a:r>
            <a:r>
              <a:rPr lang="en-US" dirty="0" err="1"/>
              <a:t>hydatid</a:t>
            </a:r>
            <a:r>
              <a:rPr lang="en-US" dirty="0"/>
              <a:t> pelvic </a:t>
            </a:r>
            <a:r>
              <a:rPr lang="en-US" dirty="0" err="1"/>
              <a:t>bone,lumbar</a:t>
            </a:r>
            <a:r>
              <a:rPr lang="en-US" dirty="0"/>
              <a:t> vertebrae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Treated with </a:t>
            </a:r>
            <a:r>
              <a:rPr lang="en-US" dirty="0" err="1"/>
              <a:t>Albendazole</a:t>
            </a:r>
            <a:r>
              <a:rPr lang="en-US" dirty="0"/>
              <a:t> 400 mg </a:t>
            </a:r>
            <a:r>
              <a:rPr lang="en-US" dirty="0" err="1"/>
              <a:t>bd</a:t>
            </a:r>
            <a:r>
              <a:rPr lang="en-US" dirty="0"/>
              <a:t> with </a:t>
            </a:r>
            <a:r>
              <a:rPr lang="en-US" dirty="0" err="1"/>
              <a:t>Praziquantel</a:t>
            </a:r>
            <a:r>
              <a:rPr lang="en-US" dirty="0"/>
              <a:t> 600 mg </a:t>
            </a:r>
            <a:r>
              <a:rPr lang="en-US" dirty="0" err="1"/>
              <a:t>tds</a:t>
            </a:r>
            <a:r>
              <a:rPr lang="en-US" dirty="0"/>
              <a:t> with drug free period of 14 days in between cycles.</a:t>
            </a:r>
          </a:p>
          <a:p>
            <a:r>
              <a:rPr lang="en-US" dirty="0"/>
              <a:t>Surgery deferred in view of disseminated </a:t>
            </a:r>
            <a:r>
              <a:rPr lang="en-US" dirty="0" err="1"/>
              <a:t>hydatid</a:t>
            </a:r>
            <a:r>
              <a:rPr lang="en-US" dirty="0"/>
              <a:t> cyst.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CLASSIFICATION OF HEPATIC CYSTS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SIMPLE (SOLITARY) CYST</a:t>
            </a:r>
          </a:p>
          <a:p>
            <a:r>
              <a:rPr lang="en-US" dirty="0"/>
              <a:t>POLYCYSTIC DISEASE</a:t>
            </a:r>
          </a:p>
          <a:p>
            <a:r>
              <a:rPr lang="en-US" dirty="0"/>
              <a:t>PARASITIC</a:t>
            </a:r>
          </a:p>
          <a:p>
            <a:pPr lvl="1"/>
            <a:r>
              <a:rPr lang="en-US" dirty="0"/>
              <a:t>HYDATID(ECHINOCOCCAL)</a:t>
            </a:r>
            <a:endParaRPr lang="en-US" baseline="30000" dirty="0"/>
          </a:p>
          <a:p>
            <a:r>
              <a:rPr lang="en-US" dirty="0"/>
              <a:t>FALSE CYSTS</a:t>
            </a:r>
          </a:p>
          <a:p>
            <a:pPr lvl="1"/>
            <a:r>
              <a:rPr lang="en-US" dirty="0"/>
              <a:t>TRAUMATIC INTRAHEPATIC HEMORRHAGE</a:t>
            </a:r>
            <a:endParaRPr lang="en-IN" baseline="30000" dirty="0"/>
          </a:p>
          <a:p>
            <a:pPr lvl="1"/>
            <a:r>
              <a:rPr lang="en-US" dirty="0"/>
              <a:t>INTRAHEPATIC INFARCTION</a:t>
            </a:r>
            <a:endParaRPr lang="en-IN" baseline="30000" dirty="0"/>
          </a:p>
          <a:p>
            <a:pPr lvl="1"/>
            <a:r>
              <a:rPr lang="en-US" dirty="0"/>
              <a:t>INTRAHEPATIC BILOMA</a:t>
            </a:r>
            <a:endParaRPr lang="en-IN" baseline="30000" dirty="0"/>
          </a:p>
          <a:p>
            <a:r>
              <a:rPr lang="en-US" dirty="0"/>
              <a:t>DUCT RELATED</a:t>
            </a:r>
          </a:p>
          <a:p>
            <a:pPr lvl="1"/>
            <a:r>
              <a:rPr lang="en-US" dirty="0"/>
              <a:t>CAROLI'S DISEASE</a:t>
            </a:r>
            <a:endParaRPr lang="en-US" baseline="30000" dirty="0"/>
          </a:p>
          <a:p>
            <a:pPr lvl="1"/>
            <a:r>
              <a:rPr lang="en-US" dirty="0"/>
              <a:t>BILE DUCT DUPLICATION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NEOPLASTIC</a:t>
            </a:r>
          </a:p>
          <a:p>
            <a:pPr lvl="1"/>
            <a:r>
              <a:rPr lang="en-US" dirty="0"/>
              <a:t>PRIMARY</a:t>
            </a:r>
          </a:p>
          <a:p>
            <a:pPr lvl="2"/>
            <a:r>
              <a:rPr lang="en-US" dirty="0"/>
              <a:t>CYSTADENOMA</a:t>
            </a:r>
          </a:p>
          <a:p>
            <a:pPr lvl="2"/>
            <a:r>
              <a:rPr lang="en-US" dirty="0"/>
              <a:t>CYSTADENOCARCINOMA</a:t>
            </a:r>
            <a:endParaRPr lang="en-IN" dirty="0"/>
          </a:p>
          <a:p>
            <a:pPr lvl="2"/>
            <a:r>
              <a:rPr lang="en-US" dirty="0"/>
              <a:t>SQUAMOUS CELL CARCINOMA</a:t>
            </a:r>
            <a:endParaRPr lang="en-IN" baseline="30000" dirty="0"/>
          </a:p>
          <a:p>
            <a:pPr lvl="1"/>
            <a:r>
              <a:rPr lang="en-US" dirty="0"/>
              <a:t>SECONDARY</a:t>
            </a:r>
          </a:p>
          <a:p>
            <a:pPr lvl="2"/>
            <a:r>
              <a:rPr lang="en-US" dirty="0"/>
              <a:t>CARCINOMA OF OVARY</a:t>
            </a:r>
            <a:r>
              <a:rPr lang="el-GR" dirty="0"/>
              <a:t>, </a:t>
            </a:r>
            <a:r>
              <a:rPr lang="en-US" dirty="0"/>
              <a:t>PANCREAS</a:t>
            </a:r>
            <a:r>
              <a:rPr lang="el-GR" dirty="0"/>
              <a:t>, </a:t>
            </a:r>
            <a:r>
              <a:rPr lang="en-US" dirty="0"/>
              <a:t>COLON</a:t>
            </a:r>
            <a:r>
              <a:rPr lang="el-GR" dirty="0"/>
              <a:t>, </a:t>
            </a:r>
            <a:r>
              <a:rPr lang="en-US" dirty="0"/>
              <a:t>KIDNEY</a:t>
            </a:r>
            <a:r>
              <a:rPr lang="el-GR" dirty="0"/>
              <a:t>, </a:t>
            </a:r>
            <a:endParaRPr lang="en-IN" dirty="0"/>
          </a:p>
          <a:p>
            <a:pPr lvl="2"/>
            <a:r>
              <a:rPr lang="en-US" dirty="0"/>
              <a:t>NEUROENDOCRINE</a:t>
            </a:r>
          </a:p>
          <a:p>
            <a:r>
              <a:rPr lang="en-US" dirty="0"/>
              <a:t>CILIATED FOREGUT CYST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Echinococcal</a:t>
            </a:r>
            <a:r>
              <a:rPr lang="en-US" dirty="0"/>
              <a:t>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Caused by infection with the </a:t>
            </a:r>
            <a:r>
              <a:rPr lang="en-US" dirty="0" err="1"/>
              <a:t>metacestode</a:t>
            </a:r>
            <a:r>
              <a:rPr lang="en-US" dirty="0"/>
              <a:t> stage of the tapeworm </a:t>
            </a:r>
            <a:r>
              <a:rPr lang="en-US" i="1" dirty="0" err="1"/>
              <a:t>echinococcus</a:t>
            </a:r>
            <a:r>
              <a:rPr lang="en-US" dirty="0"/>
              <a:t>.</a:t>
            </a:r>
          </a:p>
          <a:p>
            <a:r>
              <a:rPr lang="en-US" dirty="0"/>
              <a:t> Four species </a:t>
            </a:r>
          </a:p>
          <a:p>
            <a:r>
              <a:rPr lang="en-US" dirty="0"/>
              <a:t> </a:t>
            </a:r>
            <a:r>
              <a:rPr lang="en-US" i="1" dirty="0"/>
              <a:t>E. </a:t>
            </a:r>
            <a:r>
              <a:rPr lang="en-US" i="1" dirty="0" err="1"/>
              <a:t>Granulosus</a:t>
            </a:r>
            <a:r>
              <a:rPr lang="en-US" dirty="0"/>
              <a:t> and </a:t>
            </a:r>
            <a:r>
              <a:rPr lang="en-US" i="1" dirty="0"/>
              <a:t>E. </a:t>
            </a:r>
            <a:r>
              <a:rPr lang="en-US" i="1" dirty="0" err="1"/>
              <a:t>Multilocularis</a:t>
            </a:r>
            <a:r>
              <a:rPr lang="en-US" dirty="0"/>
              <a:t> causing  cystic </a:t>
            </a:r>
            <a:r>
              <a:rPr lang="en-US" dirty="0" err="1"/>
              <a:t>echinococcosis</a:t>
            </a:r>
            <a:r>
              <a:rPr lang="en-US" dirty="0"/>
              <a:t> (CE) and alveolar </a:t>
            </a:r>
            <a:r>
              <a:rPr lang="en-US" dirty="0" err="1"/>
              <a:t>echinococcosis</a:t>
            </a:r>
            <a:r>
              <a:rPr lang="en-US" dirty="0"/>
              <a:t> (AE), respectively.</a:t>
            </a:r>
          </a:p>
          <a:p>
            <a:r>
              <a:rPr lang="en-US" dirty="0"/>
              <a:t>  </a:t>
            </a:r>
            <a:r>
              <a:rPr lang="en-US" i="1" dirty="0"/>
              <a:t>E. </a:t>
            </a:r>
            <a:r>
              <a:rPr lang="en-US" i="1" dirty="0" err="1"/>
              <a:t>Vogeli</a:t>
            </a:r>
            <a:r>
              <a:rPr lang="en-US" i="1" dirty="0"/>
              <a:t> </a:t>
            </a:r>
            <a:r>
              <a:rPr lang="en-US" dirty="0"/>
              <a:t>and </a:t>
            </a:r>
            <a:r>
              <a:rPr lang="en-US" i="1" dirty="0"/>
              <a:t>E. </a:t>
            </a:r>
            <a:r>
              <a:rPr lang="en-US" i="1" dirty="0" err="1"/>
              <a:t>Oligarthrus</a:t>
            </a:r>
            <a:r>
              <a:rPr lang="en-US" dirty="0"/>
              <a:t>, cause polycystic </a:t>
            </a:r>
            <a:r>
              <a:rPr lang="en-US" dirty="0" err="1"/>
              <a:t>echinococcosis</a:t>
            </a:r>
            <a:r>
              <a:rPr lang="en-US" dirty="0"/>
              <a:t> 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Cysts typically increase in diameter at a rate of one to five centimeters per year.</a:t>
            </a:r>
          </a:p>
          <a:p>
            <a:r>
              <a:rPr lang="en-US" dirty="0"/>
              <a:t>May be found in almost any site of the body. </a:t>
            </a:r>
          </a:p>
          <a:p>
            <a:r>
              <a:rPr lang="en-US" dirty="0"/>
              <a:t>The liver is affected in approximately two-thirds of patients, the lungs in approximately </a:t>
            </a:r>
            <a:r>
              <a:rPr lang="en-US" dirty="0">
                <a:solidFill>
                  <a:srgbClr val="FF0000"/>
                </a:solidFill>
              </a:rPr>
              <a:t>25 </a:t>
            </a:r>
            <a:r>
              <a:rPr lang="en-US" dirty="0"/>
              <a:t>percent, and other organs including the brain, muscle, kidneys, bone, heart, and pancreas in a small proportion of patients. </a:t>
            </a:r>
          </a:p>
          <a:p>
            <a:r>
              <a:rPr lang="en-US" dirty="0"/>
              <a:t>Single-organ involvement occurs in 85 to 90 percent of patients with </a:t>
            </a:r>
            <a:r>
              <a:rPr lang="en-US" i="1" dirty="0"/>
              <a:t>e. </a:t>
            </a:r>
            <a:r>
              <a:rPr lang="en-US" i="1" dirty="0" err="1"/>
              <a:t>Granulosus</a:t>
            </a:r>
            <a:r>
              <a:rPr lang="en-US" dirty="0"/>
              <a:t> infection, and only one cyst is observed in more than 70 percent of cases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/>
              <a:t>LIFE CYCLE</a:t>
            </a:r>
            <a:endParaRPr lang="en-US" sz="3600" dirty="0"/>
          </a:p>
        </p:txBody>
      </p:sp>
      <p:pic>
        <p:nvPicPr>
          <p:cNvPr id="4" name="Content Placeholder 3" descr="cyst 1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3310" y="1600200"/>
            <a:ext cx="6697379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h/o pedal </a:t>
            </a:r>
            <a:r>
              <a:rPr lang="en-US" dirty="0" err="1"/>
              <a:t>oedema</a:t>
            </a:r>
            <a:r>
              <a:rPr lang="en-US" dirty="0"/>
              <a:t>, breathlessness</a:t>
            </a:r>
          </a:p>
          <a:p>
            <a:r>
              <a:rPr lang="en-US" dirty="0"/>
              <a:t>No h/o decreased urine output</a:t>
            </a:r>
          </a:p>
          <a:p>
            <a:r>
              <a:rPr lang="en-US" dirty="0"/>
              <a:t>No h/o seizures, altered </a:t>
            </a:r>
            <a:r>
              <a:rPr lang="en-US" dirty="0" err="1"/>
              <a:t>sensorium</a:t>
            </a:r>
            <a:endParaRPr lang="en-US" dirty="0"/>
          </a:p>
          <a:p>
            <a:r>
              <a:rPr lang="en-US" dirty="0"/>
              <a:t>No h/o cough ,</a:t>
            </a:r>
            <a:r>
              <a:rPr lang="en-US" dirty="0" err="1"/>
              <a:t>haemoptysis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en-IN" sz="3600" dirty="0"/>
              <a:t>PATHOLOGY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Autofit/>
          </a:bodyPr>
          <a:lstStyle/>
          <a:p>
            <a:r>
              <a:rPr lang="en-US" sz="2400" dirty="0"/>
              <a:t>A primary cyst in the liver is composed of three layers:</a:t>
            </a:r>
          </a:p>
          <a:p>
            <a:pPr lvl="1"/>
            <a:r>
              <a:rPr lang="en-US" sz="2000" b="1" dirty="0"/>
              <a:t>Adventitia (</a:t>
            </a:r>
            <a:r>
              <a:rPr lang="en-US" sz="2000" b="1" dirty="0" err="1"/>
              <a:t>pseudocyst</a:t>
            </a:r>
            <a:r>
              <a:rPr lang="en-US" sz="2000" b="1" dirty="0"/>
              <a:t> / </a:t>
            </a:r>
            <a:r>
              <a:rPr lang="en-US" sz="2000" b="1" dirty="0" err="1"/>
              <a:t>pericyst</a:t>
            </a:r>
            <a:r>
              <a:rPr lang="en-US" sz="2000" b="1" dirty="0"/>
              <a:t>) </a:t>
            </a:r>
            <a:r>
              <a:rPr lang="en-US" sz="2000" dirty="0"/>
              <a:t>– consisting of  compressed liver parenchyma and fibrous tissue induced by the  expanding parasitic cyst.</a:t>
            </a:r>
          </a:p>
          <a:p>
            <a:pPr lvl="1"/>
            <a:r>
              <a:rPr lang="en-US" sz="2000" b="1" dirty="0"/>
              <a:t>Laminated membrane (</a:t>
            </a:r>
            <a:r>
              <a:rPr lang="en-US" sz="2000" b="1" dirty="0" err="1"/>
              <a:t>ectocyst</a:t>
            </a:r>
            <a:r>
              <a:rPr lang="en-US" sz="2000" b="1" dirty="0"/>
              <a:t>) </a:t>
            </a:r>
            <a:r>
              <a:rPr lang="en-US" sz="2000" dirty="0"/>
              <a:t>– is elastic white covering, easily separable from the adventitia. </a:t>
            </a:r>
          </a:p>
          <a:p>
            <a:pPr lvl="1"/>
            <a:r>
              <a:rPr lang="en-US" sz="2000" b="1" dirty="0"/>
              <a:t>Germinal epithelium (</a:t>
            </a:r>
            <a:r>
              <a:rPr lang="en-US" sz="2000" b="1" dirty="0" err="1"/>
              <a:t>endocyst</a:t>
            </a:r>
            <a:r>
              <a:rPr lang="en-US" sz="2000" b="1" dirty="0"/>
              <a:t>) </a:t>
            </a:r>
            <a:r>
              <a:rPr lang="en-US" sz="2000" dirty="0"/>
              <a:t>– is a single layer of cells  lining the inner aspects of the cyst and is the only living component,  being responsible for the formation of the other layers as well as the  </a:t>
            </a:r>
            <a:r>
              <a:rPr lang="en-US" sz="2000" dirty="0" err="1"/>
              <a:t>hydatid</a:t>
            </a:r>
            <a:r>
              <a:rPr lang="en-US" sz="2000" dirty="0"/>
              <a:t> fluid and brood capsules within the cyst. Sometimes protrudes out towards the external side of  the </a:t>
            </a:r>
            <a:r>
              <a:rPr lang="en-US" sz="2000" dirty="0" err="1"/>
              <a:t>cystwhich</a:t>
            </a:r>
            <a:r>
              <a:rPr lang="en-US" sz="2000" dirty="0"/>
              <a:t> if left untreated  may cause recurrence.</a:t>
            </a:r>
          </a:p>
          <a:p>
            <a:r>
              <a:rPr lang="en-US" sz="2400" dirty="0"/>
              <a:t>The </a:t>
            </a:r>
            <a:r>
              <a:rPr lang="en-US" sz="2400" dirty="0" err="1"/>
              <a:t>Hydatid</a:t>
            </a:r>
            <a:r>
              <a:rPr lang="en-US" sz="2400" dirty="0"/>
              <a:t> cysts are slow growing approx. 1 – 5 cm / year and  remain </a:t>
            </a:r>
            <a:r>
              <a:rPr lang="en-US" sz="2400" dirty="0" err="1"/>
              <a:t>inapparent</a:t>
            </a:r>
            <a:r>
              <a:rPr lang="en-US" sz="2400" dirty="0"/>
              <a:t> for long time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96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835824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DIAGNOSIS :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ULTRASONOGRAPHY</a:t>
            </a:r>
          </a:p>
          <a:p>
            <a:pPr lvl="1"/>
            <a:r>
              <a:rPr lang="en-US" dirty="0"/>
              <a:t>Sensitivity :</a:t>
            </a:r>
            <a:r>
              <a:rPr lang="en-US" i="1" dirty="0"/>
              <a:t> 90 - 95 %</a:t>
            </a:r>
          </a:p>
          <a:p>
            <a:pPr lvl="1"/>
            <a:r>
              <a:rPr lang="en-IN" i="1" dirty="0"/>
              <a:t>MC finding : </a:t>
            </a:r>
            <a:r>
              <a:rPr lang="en-US" dirty="0"/>
              <a:t>anechoic, smooth, round cyst</a:t>
            </a:r>
          </a:p>
          <a:p>
            <a:pPr lvl="1"/>
            <a:r>
              <a:rPr lang="en-US" dirty="0"/>
              <a:t>In the presence of daughter cysts, characteristic internal </a:t>
            </a:r>
            <a:r>
              <a:rPr lang="en-US" dirty="0" err="1"/>
              <a:t>septation</a:t>
            </a:r>
            <a:r>
              <a:rPr lang="en-US" dirty="0"/>
              <a:t> can be seen</a:t>
            </a:r>
          </a:p>
          <a:p>
            <a:pPr lvl="1"/>
            <a:r>
              <a:rPr lang="en-US" dirty="0"/>
              <a:t>Shifting the patient's position during </a:t>
            </a:r>
            <a:r>
              <a:rPr lang="en-US" dirty="0" err="1"/>
              <a:t>ultrasonography</a:t>
            </a:r>
            <a:r>
              <a:rPr lang="en-US" dirty="0"/>
              <a:t> may demonstrate "</a:t>
            </a:r>
            <a:r>
              <a:rPr lang="en-US" b="1" dirty="0" err="1"/>
              <a:t>hydatid</a:t>
            </a:r>
            <a:r>
              <a:rPr lang="en-US" b="1" dirty="0"/>
              <a:t> sand</a:t>
            </a:r>
            <a:r>
              <a:rPr lang="en-US" dirty="0"/>
              <a:t>" which consists predominantly of </a:t>
            </a:r>
            <a:r>
              <a:rPr lang="en-US" dirty="0" err="1"/>
              <a:t>hooklets</a:t>
            </a:r>
            <a:r>
              <a:rPr lang="en-US" dirty="0"/>
              <a:t> and </a:t>
            </a:r>
            <a:r>
              <a:rPr lang="en-US" dirty="0" err="1"/>
              <a:t>scolexes</a:t>
            </a:r>
            <a:r>
              <a:rPr lang="en-US" dirty="0"/>
              <a:t> from the </a:t>
            </a:r>
            <a:r>
              <a:rPr lang="en-US" dirty="0" err="1"/>
              <a:t>protoscolices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Characteristics suggestive of an inactive lesion </a:t>
            </a:r>
          </a:p>
          <a:p>
            <a:pPr lvl="1"/>
            <a:r>
              <a:rPr lang="en-US" sz="2000" dirty="0"/>
              <a:t>Collapsing, flattened elliptical cyst</a:t>
            </a:r>
          </a:p>
          <a:p>
            <a:pPr lvl="1"/>
            <a:r>
              <a:rPr lang="en-US" sz="2000" dirty="0"/>
              <a:t>Detachment of the germinal layer from the cyst wall ("</a:t>
            </a:r>
            <a:r>
              <a:rPr lang="en-US" sz="2000" b="1" dirty="0"/>
              <a:t>water lily sign</a:t>
            </a:r>
            <a:r>
              <a:rPr lang="en-US" sz="2000" dirty="0"/>
              <a:t>"), </a:t>
            </a:r>
          </a:p>
          <a:p>
            <a:pPr lvl="1"/>
            <a:r>
              <a:rPr lang="en-US" sz="2000" dirty="0"/>
              <a:t>Coarse echoes within the cyst and cyst wall calcification </a:t>
            </a:r>
          </a:p>
          <a:p>
            <a:pPr lvl="1"/>
            <a:r>
              <a:rPr lang="en-US" sz="2000" dirty="0"/>
              <a:t>Cysts with a calcified rim may have an "</a:t>
            </a:r>
            <a:r>
              <a:rPr lang="en-US" sz="2000" b="1" dirty="0"/>
              <a:t>eggshell</a:t>
            </a:r>
            <a:r>
              <a:rPr lang="en-US" sz="2000" dirty="0"/>
              <a:t>" appearance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643050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000504"/>
            <a:ext cx="385765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CLASSIFICATION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/>
              <a:t>CT/MRI</a:t>
            </a:r>
          </a:p>
          <a:p>
            <a:pPr lvl="1"/>
            <a:r>
              <a:rPr lang="en-IN" dirty="0"/>
              <a:t>Better than USG</a:t>
            </a:r>
          </a:p>
          <a:p>
            <a:pPr lvl="2"/>
            <a:r>
              <a:rPr lang="en-US" dirty="0"/>
              <a:t>Higher overall sensitivity : 95 - 100 %</a:t>
            </a:r>
          </a:p>
          <a:p>
            <a:pPr lvl="2"/>
            <a:r>
              <a:rPr lang="en-US" dirty="0"/>
              <a:t>Best mode for determining the number, size, and anatomic location of the cysts and detection of </a:t>
            </a:r>
            <a:r>
              <a:rPr lang="en-US" dirty="0" err="1"/>
              <a:t>extrahepatic</a:t>
            </a:r>
            <a:r>
              <a:rPr lang="en-US" dirty="0"/>
              <a:t> cysts</a:t>
            </a:r>
          </a:p>
          <a:p>
            <a:pPr lvl="2"/>
            <a:r>
              <a:rPr lang="en-US" dirty="0"/>
              <a:t>Monitoring lesions during therapy</a:t>
            </a:r>
          </a:p>
          <a:p>
            <a:pPr lvl="2"/>
            <a:r>
              <a:rPr lang="en-US" dirty="0"/>
              <a:t>To detect recurrences</a:t>
            </a:r>
          </a:p>
          <a:p>
            <a:pPr lvl="2"/>
            <a:r>
              <a:rPr lang="en-US" dirty="0"/>
              <a:t>Assessing for complications such as infection and </a:t>
            </a:r>
            <a:r>
              <a:rPr lang="en-US" dirty="0" err="1"/>
              <a:t>intrabiliary</a:t>
            </a:r>
            <a:r>
              <a:rPr lang="en-US" dirty="0"/>
              <a:t> rupture </a:t>
            </a:r>
          </a:p>
          <a:p>
            <a:pPr lvl="2"/>
            <a:r>
              <a:rPr lang="en-US" dirty="0"/>
              <a:t>For detecting gas and minute calcifications within the cysts</a:t>
            </a:r>
          </a:p>
          <a:p>
            <a:pPr lvl="1"/>
            <a:r>
              <a:rPr lang="en-IN" dirty="0"/>
              <a:t>MRI is no better than CT in evaluation of </a:t>
            </a:r>
            <a:r>
              <a:rPr lang="en-IN" dirty="0" err="1"/>
              <a:t>Hydatid</a:t>
            </a:r>
            <a:r>
              <a:rPr lang="en-IN" dirty="0"/>
              <a:t> Cyst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dirty="0"/>
              <a:t>SURGERY</a:t>
            </a:r>
          </a:p>
          <a:p>
            <a:pPr lvl="1"/>
            <a:r>
              <a:rPr lang="en-IN" dirty="0"/>
              <a:t>Indications</a:t>
            </a:r>
          </a:p>
          <a:p>
            <a:pPr lvl="2"/>
            <a:r>
              <a:rPr lang="en-US" dirty="0"/>
              <a:t>Complicated cysts (</a:t>
            </a:r>
            <a:r>
              <a:rPr lang="en-US" dirty="0" err="1"/>
              <a:t>eg</a:t>
            </a:r>
            <a:r>
              <a:rPr lang="en-US" dirty="0"/>
              <a:t>, rupture cyst, cysts with </a:t>
            </a:r>
            <a:r>
              <a:rPr lang="en-US" dirty="0" err="1"/>
              <a:t>biliary</a:t>
            </a:r>
            <a:r>
              <a:rPr lang="en-US" dirty="0"/>
              <a:t> fistulae, cysts compressing vital structures, cysts with secondary infection or hemorrhage)</a:t>
            </a:r>
          </a:p>
          <a:p>
            <a:pPr lvl="2"/>
            <a:r>
              <a:rPr lang="en-US" dirty="0"/>
              <a:t>Cysts with many daughter vesicles that are not suitable for </a:t>
            </a:r>
            <a:r>
              <a:rPr lang="en-US" dirty="0" err="1"/>
              <a:t>percutaneous</a:t>
            </a:r>
            <a:r>
              <a:rPr lang="en-US" dirty="0"/>
              <a:t> treatment (</a:t>
            </a:r>
            <a:r>
              <a:rPr lang="en-US" dirty="0" err="1"/>
              <a:t>eg</a:t>
            </a:r>
            <a:r>
              <a:rPr lang="en-US" dirty="0"/>
              <a:t>, WHO stage CE2 and CE3b) </a:t>
            </a:r>
          </a:p>
          <a:p>
            <a:pPr lvl="2"/>
            <a:r>
              <a:rPr lang="en-US" dirty="0"/>
              <a:t>Cyst diameter &gt;10 cm</a:t>
            </a:r>
          </a:p>
          <a:p>
            <a:pPr lvl="2"/>
            <a:r>
              <a:rPr lang="en-US" dirty="0"/>
              <a:t>Superficial cyst at risk of rupture due to trauma</a:t>
            </a:r>
          </a:p>
          <a:p>
            <a:pPr lvl="2"/>
            <a:r>
              <a:rPr lang="en-US" dirty="0" err="1"/>
              <a:t>Extrahepatic</a:t>
            </a:r>
            <a:r>
              <a:rPr lang="en-US" dirty="0"/>
              <a:t> disease (lung, bone, brain, kidney, or other site)</a:t>
            </a:r>
          </a:p>
          <a:p>
            <a:pPr lvl="2"/>
            <a:r>
              <a:rPr lang="en-US" dirty="0" err="1"/>
              <a:t>Percutaneous</a:t>
            </a:r>
            <a:r>
              <a:rPr lang="en-US" dirty="0"/>
              <a:t> treatment is not available.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PAIR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Cure rate for appropriately selected cysts is &gt;95 percent</a:t>
            </a:r>
          </a:p>
          <a:p>
            <a:r>
              <a:rPr lang="en-IN" dirty="0"/>
              <a:t>Indications</a:t>
            </a:r>
          </a:p>
          <a:p>
            <a:pPr lvl="1"/>
            <a:r>
              <a:rPr lang="en-US" dirty="0"/>
              <a:t>Primary treatment of WHO stage CE1 (&gt; 5 cm) and CE3a cysts </a:t>
            </a:r>
          </a:p>
          <a:p>
            <a:pPr lvl="1"/>
            <a:r>
              <a:rPr lang="en-US" dirty="0"/>
              <a:t>For treatment following relapse of CE1 or CE3a cysts managed previously with medical therapy alone</a:t>
            </a:r>
          </a:p>
          <a:p>
            <a:pPr lvl="1"/>
            <a:r>
              <a:rPr lang="en-US" dirty="0"/>
              <a:t>Treatment following relapse after surgery (in the absence of daughter cysts) or refusal for surgery</a:t>
            </a:r>
          </a:p>
          <a:p>
            <a:pPr lvl="1"/>
            <a:r>
              <a:rPr lang="en-IN" dirty="0"/>
              <a:t>Pregnant woman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PAIR should not be performed in the following circumstances </a:t>
            </a:r>
          </a:p>
          <a:p>
            <a:pPr lvl="2"/>
            <a:r>
              <a:rPr lang="en-US" dirty="0"/>
              <a:t>Cyst with non-drainable solid material or </a:t>
            </a:r>
            <a:r>
              <a:rPr lang="en-US" dirty="0" err="1"/>
              <a:t>echogenic</a:t>
            </a:r>
            <a:r>
              <a:rPr lang="en-US" dirty="0"/>
              <a:t> foci</a:t>
            </a:r>
          </a:p>
          <a:p>
            <a:pPr lvl="2"/>
            <a:r>
              <a:rPr lang="en-US" dirty="0"/>
              <a:t>Superficial cyst at risk of rupture into the abdominal cavity</a:t>
            </a:r>
          </a:p>
          <a:p>
            <a:pPr lvl="2"/>
            <a:r>
              <a:rPr lang="en-US" dirty="0"/>
              <a:t>Cyst that has ruptured into the peritoneum</a:t>
            </a:r>
          </a:p>
          <a:p>
            <a:pPr lvl="2"/>
            <a:r>
              <a:rPr lang="en-US" dirty="0"/>
              <a:t>Cyst with </a:t>
            </a:r>
            <a:r>
              <a:rPr lang="en-US" dirty="0" err="1"/>
              <a:t>biliary</a:t>
            </a:r>
            <a:r>
              <a:rPr lang="en-US" dirty="0"/>
              <a:t> communication</a:t>
            </a:r>
          </a:p>
          <a:p>
            <a:pPr lvl="2"/>
            <a:r>
              <a:rPr lang="en-US" dirty="0"/>
              <a:t>Inactive or calcified cyst extra abdominal cysts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IN" dirty="0"/>
              <a:t>PROTOCOL</a:t>
            </a:r>
            <a:endParaRPr lang="en-US" dirty="0"/>
          </a:p>
          <a:p>
            <a:pPr lvl="2"/>
            <a:r>
              <a:rPr lang="en-US" b="1" dirty="0"/>
              <a:t>Puncture</a:t>
            </a:r>
            <a:r>
              <a:rPr lang="en-US" dirty="0"/>
              <a:t> and parasitological examination </a:t>
            </a:r>
          </a:p>
          <a:p>
            <a:pPr lvl="2"/>
            <a:r>
              <a:rPr lang="en-US" b="1" dirty="0"/>
              <a:t>Aspiration</a:t>
            </a:r>
            <a:r>
              <a:rPr lang="en-US" dirty="0"/>
              <a:t> of cystic fluid (10-15 cc) </a:t>
            </a:r>
          </a:p>
          <a:p>
            <a:pPr lvl="2"/>
            <a:r>
              <a:rPr lang="en-US" b="1" dirty="0"/>
              <a:t>Injection</a:t>
            </a:r>
            <a:r>
              <a:rPr lang="en-US" dirty="0"/>
              <a:t> of 95 % ethanol solution or hypertonic saline (1/3 of the amount of aspirated fluid) </a:t>
            </a:r>
          </a:p>
          <a:p>
            <a:pPr lvl="2"/>
            <a:r>
              <a:rPr lang="en-US" b="1" dirty="0" err="1"/>
              <a:t>Reaspiration</a:t>
            </a:r>
            <a:r>
              <a:rPr lang="en-US" dirty="0"/>
              <a:t> of </a:t>
            </a:r>
            <a:r>
              <a:rPr lang="en-US" dirty="0" err="1"/>
              <a:t>protoscolicide</a:t>
            </a:r>
            <a:r>
              <a:rPr lang="en-US" dirty="0"/>
              <a:t> solution after 10 - 15 minutes  and repeated till return is clear</a:t>
            </a:r>
          </a:p>
          <a:p>
            <a:pPr lvl="2"/>
            <a:r>
              <a:rPr lang="en-US" dirty="0" err="1"/>
              <a:t>Perioperative</a:t>
            </a:r>
            <a:r>
              <a:rPr lang="en-US" dirty="0"/>
              <a:t> treatment with a </a:t>
            </a:r>
            <a:r>
              <a:rPr lang="en-US" dirty="0" err="1"/>
              <a:t>albendazole</a:t>
            </a:r>
            <a:r>
              <a:rPr lang="en-US" dirty="0"/>
              <a:t> is mandatory (4 d prior to the procedure and for 1-3 mo after)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271" t="9375" r="31479" b="197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Retroviral patient on treatment with TLE since 4 years</a:t>
            </a:r>
          </a:p>
          <a:p>
            <a:r>
              <a:rPr lang="en-US" dirty="0"/>
              <a:t>CD4 count now -345</a:t>
            </a:r>
          </a:p>
          <a:p>
            <a:r>
              <a:rPr lang="en-US" dirty="0"/>
              <a:t>Past history of similar abdominal distension and treated for &gt; 6 months and lost follow up after that.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351" t="8418" r="9297" b="107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8418" r="14977" b="10768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0534" t="21887" r="40534" b="225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381000" y="1371600"/>
            <a:ext cx="8382000" cy="762000"/>
          </a:xfrm>
          <a:prstGeom prst="roundRect">
            <a:avLst>
              <a:gd name="adj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12518" t="32291" r="48829" b="239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Treated with </a:t>
            </a:r>
            <a:r>
              <a:rPr lang="en-US" dirty="0" err="1"/>
              <a:t>albendazole</a:t>
            </a:r>
            <a:r>
              <a:rPr lang="en-US" dirty="0"/>
              <a:t> 400mg </a:t>
            </a:r>
            <a:r>
              <a:rPr lang="en-US" dirty="0" err="1"/>
              <a:t>bd</a:t>
            </a:r>
            <a:r>
              <a:rPr lang="en-US" dirty="0"/>
              <a:t> with </a:t>
            </a:r>
            <a:r>
              <a:rPr lang="en-US" dirty="0" err="1"/>
              <a:t>praziquantel</a:t>
            </a:r>
            <a:r>
              <a:rPr lang="en-US" dirty="0"/>
              <a:t> 600mg </a:t>
            </a:r>
            <a:r>
              <a:rPr lang="en-US" dirty="0" err="1"/>
              <a:t>tds</a:t>
            </a:r>
            <a:r>
              <a:rPr lang="en-US" dirty="0"/>
              <a:t> cyclical therapy with drug free period of 14 days for about 6  months.</a:t>
            </a:r>
          </a:p>
          <a:p>
            <a:r>
              <a:rPr lang="en-US" dirty="0"/>
              <a:t>Lost follow up for around 2 .5 years</a:t>
            </a:r>
          </a:p>
          <a:p>
            <a:r>
              <a:rPr lang="en-US" dirty="0"/>
              <a:t>History of resolution of abdominal distension and symptoms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IMG_20181227_1602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219200"/>
            <a:ext cx="8305800" cy="4906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:\IMG_20181227_16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8305799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F:\IMG_20181227_160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229599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F:\IMG_20181227_1611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1068</Words>
  <Application>Microsoft Office PowerPoint</Application>
  <PresentationFormat>On-screen Show (4:3)</PresentationFormat>
  <Paragraphs>150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Wingdings</vt:lpstr>
      <vt:lpstr>Office Theme</vt:lpstr>
      <vt:lpstr>RECURRENT DISSEMINATED ABDOMINAL HYDATID CYST IN AN IMMUNOSUPPRESSED INDIVIDUAL </vt:lpstr>
      <vt:lpstr>PowerPoint Presentation</vt:lpstr>
      <vt:lpstr>PowerPoint Presentation</vt:lpstr>
      <vt:lpstr>Past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 CT Report</vt:lpstr>
      <vt:lpstr>CT CHEST</vt:lpstr>
      <vt:lpstr>Examination</vt:lpstr>
      <vt:lpstr>PowerPoint Presentation</vt:lpstr>
      <vt:lpstr>PowerPoint Presentation</vt:lpstr>
      <vt:lpstr>Investigations </vt:lpstr>
      <vt:lpstr>LYTIC LESIONS IN PELVIS</vt:lpstr>
      <vt:lpstr>PowerPoint Presentation</vt:lpstr>
      <vt:lpstr>PowerPoint Presentation</vt:lpstr>
      <vt:lpstr>CT CHEST</vt:lpstr>
      <vt:lpstr>CT ABDOMEN</vt:lpstr>
      <vt:lpstr>PowerPoint Presentation</vt:lpstr>
      <vt:lpstr>PowerPoint Presentation</vt:lpstr>
      <vt:lpstr>Pelvic bone cyst</vt:lpstr>
      <vt:lpstr>CT Abdomen </vt:lpstr>
      <vt:lpstr>Treatment </vt:lpstr>
      <vt:lpstr>CLASSIFICATION OF HEPATIC CYSTS</vt:lpstr>
      <vt:lpstr>Echinococcal disease</vt:lpstr>
      <vt:lpstr>Clinical presentation</vt:lpstr>
      <vt:lpstr>LIFE CYCLE</vt:lpstr>
      <vt:lpstr>PATHOLOGY</vt:lpstr>
      <vt:lpstr>PowerPoint Presentation</vt:lpstr>
      <vt:lpstr>DIAGNOSIS : IMAGING</vt:lpstr>
      <vt:lpstr>PowerPoint Presentation</vt:lpstr>
      <vt:lpstr>CLASSIFICATION</vt:lpstr>
      <vt:lpstr>PowerPoint Presentation</vt:lpstr>
      <vt:lpstr>TREATMENT</vt:lpstr>
      <vt:lpstr>PAIR TECHNIQUE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RECURRENT DISSEMINATED ABDOMINAL HYDATID CYST IN AN IMMUNOSUPPRESSED INDIVIDUAL </dc:title>
  <dc:creator>user</dc:creator>
  <cp:lastModifiedBy>I, Nirmalraj</cp:lastModifiedBy>
  <cp:revision>40</cp:revision>
  <dcterms:created xsi:type="dcterms:W3CDTF">2019-04-23T12:23:10Z</dcterms:created>
  <dcterms:modified xsi:type="dcterms:W3CDTF">2019-05-27T07:11:58Z</dcterms:modified>
</cp:coreProperties>
</file>